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33"/>
  </p:handoutMasterIdLst>
  <p:sldIdLst>
    <p:sldId id="259" r:id="rId2"/>
    <p:sldId id="267" r:id="rId3"/>
    <p:sldId id="265" r:id="rId4"/>
    <p:sldId id="276" r:id="rId5"/>
    <p:sldId id="277" r:id="rId6"/>
    <p:sldId id="263" r:id="rId7"/>
    <p:sldId id="285" r:id="rId8"/>
    <p:sldId id="261" r:id="rId9"/>
    <p:sldId id="268" r:id="rId10"/>
    <p:sldId id="289" r:id="rId11"/>
    <p:sldId id="282" r:id="rId12"/>
    <p:sldId id="281" r:id="rId13"/>
    <p:sldId id="280" r:id="rId14"/>
    <p:sldId id="284" r:id="rId15"/>
    <p:sldId id="283" r:id="rId16"/>
    <p:sldId id="291" r:id="rId17"/>
    <p:sldId id="286" r:id="rId18"/>
    <p:sldId id="287" r:id="rId19"/>
    <p:sldId id="288" r:id="rId20"/>
    <p:sldId id="292" r:id="rId21"/>
    <p:sldId id="293" r:id="rId22"/>
    <p:sldId id="294" r:id="rId23"/>
    <p:sldId id="295" r:id="rId24"/>
    <p:sldId id="271" r:id="rId25"/>
    <p:sldId id="272" r:id="rId26"/>
    <p:sldId id="273" r:id="rId27"/>
    <p:sldId id="274" r:id="rId28"/>
    <p:sldId id="296" r:id="rId29"/>
    <p:sldId id="275" r:id="rId30"/>
    <p:sldId id="290" r:id="rId31"/>
    <p:sldId id="29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116"/>
    <p:restoredTop sz="94666"/>
  </p:normalViewPr>
  <p:slideViewPr>
    <p:cSldViewPr snapToGrid="0" snapToObjects="1">
      <p:cViewPr varScale="1">
        <p:scale>
          <a:sx n="102" d="100"/>
          <a:sy n="102" d="100"/>
        </p:scale>
        <p:origin x="20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AC607-73E4-F341-9F9C-763AB905F699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530C5-2D34-9648-B09B-E9613E787C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0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10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83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164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877423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62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689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00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70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07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9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381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7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36192"/>
            <a:ext cx="7886700" cy="4640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AD966-2C6D-A24C-8401-CF15B5C4955F}" type="datetimeFigureOut">
              <a:rPr lang="en-US" smtClean="0"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4CF2B-FE66-094C-BE46-BD9ECF03E27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960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64" r:id="rId5"/>
    <p:sldLayoutId id="2147483665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280" y="667737"/>
            <a:ext cx="7414352" cy="800358"/>
          </a:xfrm>
        </p:spPr>
        <p:txBody>
          <a:bodyPr>
            <a:normAutofit/>
          </a:bodyPr>
          <a:lstStyle/>
          <a:p>
            <a:r>
              <a:rPr lang="en-AU" dirty="0"/>
              <a:t>Programming in R</a:t>
            </a:r>
            <a:endParaRPr lang="en-AU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8170" y="2265161"/>
            <a:ext cx="4772378" cy="514004"/>
          </a:xfrm>
        </p:spPr>
        <p:txBody>
          <a:bodyPr>
            <a:normAutofit/>
          </a:bodyPr>
          <a:lstStyle/>
          <a:p>
            <a:r>
              <a:rPr lang="en-US" sz="2800" dirty="0"/>
              <a:t>Danielle Navarro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80A1FD-7C88-2E43-AC41-5B4033F7B03B}"/>
              </a:ext>
            </a:extLst>
          </p:cNvPr>
          <p:cNvSpPr/>
          <p:nvPr/>
        </p:nvSpPr>
        <p:spPr>
          <a:xfrm>
            <a:off x="1563832" y="1377663"/>
            <a:ext cx="5961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https://compcogscisydney.org/psyr/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E8CA8-587A-C84D-88C5-03A650A61F72}"/>
              </a:ext>
            </a:extLst>
          </p:cNvPr>
          <p:cNvSpPr/>
          <p:nvPr/>
        </p:nvSpPr>
        <p:spPr>
          <a:xfrm>
            <a:off x="3288342" y="6261463"/>
            <a:ext cx="2512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solidFill>
                  <a:schemeClr val="bg1">
                    <a:lumMod val="65000"/>
                  </a:schemeClr>
                </a:solidFill>
              </a:rPr>
              <a:t>(Intro slides: PSYC 3361)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29278A-6EFE-A646-9F1B-3412591F8197}"/>
              </a:ext>
            </a:extLst>
          </p:cNvPr>
          <p:cNvSpPr/>
          <p:nvPr/>
        </p:nvSpPr>
        <p:spPr>
          <a:xfrm>
            <a:off x="3258197" y="2660483"/>
            <a:ext cx="241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d.navarro@unsw.edu.au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3DBF2C-880F-1E4F-A168-72442ADE6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033" y="3233908"/>
            <a:ext cx="2778535" cy="214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57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E936D-4C15-6241-9FA1-5F55C80AB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Statistical computing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CA47FE-405C-6D47-94A7-02C15D7F1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31" y="2037144"/>
            <a:ext cx="3292363" cy="25465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339BEB-1828-1E4A-89E7-0685AEFDB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708" y="2303127"/>
            <a:ext cx="5533292" cy="219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0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394F-1920-0A40-B539-55C696F8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 yes, data analysis in R…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926DBC-D27A-F044-A529-885F7832A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58" y="1358428"/>
            <a:ext cx="5630511" cy="51774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A45545-7083-1341-8056-57ED0FB9C6C3}"/>
              </a:ext>
            </a:extLst>
          </p:cNvPr>
          <p:cNvSpPr txBox="1"/>
          <p:nvPr/>
        </p:nvSpPr>
        <p:spPr>
          <a:xfrm>
            <a:off x="6290269" y="3016270"/>
            <a:ext cx="2059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hierarchical Bayesian models with blah blah blah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339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394F-1920-0A40-B539-55C696F8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… very pretty data analysis!</a:t>
            </a:r>
            <a:endParaRPr lang="en-US" u="sng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1D453-BB3E-F54F-B1A6-99D6F7D9B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64" y="1503350"/>
            <a:ext cx="6179458" cy="49435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BC3D49-9D9D-B946-871E-AC0692C7D58F}"/>
              </a:ext>
            </a:extLst>
          </p:cNvPr>
          <p:cNvSpPr txBox="1"/>
          <p:nvPr/>
        </p:nvSpPr>
        <p:spPr>
          <a:xfrm>
            <a:off x="6742444" y="2966028"/>
            <a:ext cx="2049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visual representation of 200 regression analyses</a:t>
            </a:r>
          </a:p>
        </p:txBody>
      </p:sp>
    </p:spTree>
    <p:extLst>
      <p:ext uri="{BB962C8B-B14F-4D97-AF65-F5344CB8AC3E}">
        <p14:creationId xmlns:p14="http://schemas.microsoft.com/office/powerpoint/2010/main" val="3075231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394F-1920-0A40-B539-55C696F8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Useful for </a:t>
            </a:r>
            <a:r>
              <a:rPr lang="en-US" u="sng" dirty="0"/>
              <a:t>designing studies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F0F6F0-1084-9B48-ACB0-731131EF9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582426"/>
            <a:ext cx="7858955" cy="36338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311167-F964-7A43-A74F-D39C75A011EF}"/>
              </a:ext>
            </a:extLst>
          </p:cNvPr>
          <p:cNvSpPr txBox="1"/>
          <p:nvPr/>
        </p:nvSpPr>
        <p:spPr>
          <a:xfrm>
            <a:off x="1095270" y="1370726"/>
            <a:ext cx="6953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I knew what the theory was, I knew what I wanted to manipulate…</a:t>
            </a:r>
          </a:p>
          <a:p>
            <a:pPr marL="285750" indent="-285750">
              <a:buFontTx/>
              <a:buChar char="-"/>
            </a:pPr>
            <a:r>
              <a:rPr lang="en-US" dirty="0"/>
              <a:t>But until I ran the simulations, I didn’t know whether to expect this to be a diagnostic experiment!</a:t>
            </a:r>
          </a:p>
        </p:txBody>
      </p:sp>
    </p:spTree>
    <p:extLst>
      <p:ext uri="{BB962C8B-B14F-4D97-AF65-F5344CB8AC3E}">
        <p14:creationId xmlns:p14="http://schemas.microsoft.com/office/powerpoint/2010/main" val="2174507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C394F-1920-0A40-B539-55C696F8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Useful for data </a:t>
            </a:r>
            <a:r>
              <a:rPr lang="en-US" u="sng" dirty="0"/>
              <a:t>collection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C2568F-64BA-784E-B63D-44463224D6F4}"/>
              </a:ext>
            </a:extLst>
          </p:cNvPr>
          <p:cNvSpPr/>
          <p:nvPr/>
        </p:nvSpPr>
        <p:spPr>
          <a:xfrm>
            <a:off x="2853933" y="1207009"/>
            <a:ext cx="3436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djnavarro.shinyapps.io</a:t>
            </a:r>
            <a:r>
              <a:rPr lang="en-US" dirty="0"/>
              <a:t>/elicit/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9AC1B2-D09B-4D49-AEA7-3D53A64E2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99" y="2048891"/>
            <a:ext cx="7465512" cy="39882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23D8AC-6CBD-344F-8E5F-41CCB0DBF787}"/>
              </a:ext>
            </a:extLst>
          </p:cNvPr>
          <p:cNvSpPr txBox="1"/>
          <p:nvPr/>
        </p:nvSpPr>
        <p:spPr>
          <a:xfrm>
            <a:off x="1678771" y="1541770"/>
            <a:ext cx="5786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(you can do a quick and easy text based version too, btw…)</a:t>
            </a:r>
          </a:p>
        </p:txBody>
      </p:sp>
    </p:spTree>
    <p:extLst>
      <p:ext uri="{BB962C8B-B14F-4D97-AF65-F5344CB8AC3E}">
        <p14:creationId xmlns:p14="http://schemas.microsoft.com/office/powerpoint/2010/main" val="1361914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AEBD6-D68D-2642-ACBC-E1B29ABFF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for </a:t>
            </a:r>
            <a:r>
              <a:rPr lang="en-US" u="sng" dirty="0"/>
              <a:t>reproducible</a:t>
            </a:r>
            <a:r>
              <a:rPr lang="en-US" dirty="0"/>
              <a:t> methods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9A3311-4158-5241-9BD8-883A5FB5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890" y="1461209"/>
            <a:ext cx="6726110" cy="52963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D3F807-42CD-CB49-B100-1A67CACB9B40}"/>
              </a:ext>
            </a:extLst>
          </p:cNvPr>
          <p:cNvSpPr txBox="1"/>
          <p:nvPr/>
        </p:nvSpPr>
        <p:spPr>
          <a:xfrm>
            <a:off x="462225" y="2533949"/>
            <a:ext cx="20599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links to working versions of the experiment code, and live demos of the experiment itself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296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B49F5-62A9-9C45-95C5-58A872662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lots of serious stuff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0698F0-742D-6240-96DC-BED403FA2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5909"/>
            <a:ext cx="9144000" cy="418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24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9FE664-B1C4-9E44-9905-8D031765A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004"/>
            <a:ext cx="9144000" cy="607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29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1A207-70B6-0F43-97E7-FCD14DA0B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 can be fun!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D3629A-8B10-C143-8A7E-FEE5EF344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729" y="1657946"/>
            <a:ext cx="5275385" cy="42203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5E6DC42-13FF-1B4C-ACA7-FFDBA2B0A845}"/>
              </a:ext>
            </a:extLst>
          </p:cNvPr>
          <p:cNvSpPr/>
          <p:nvPr/>
        </p:nvSpPr>
        <p:spPr>
          <a:xfrm>
            <a:off x="1899939" y="1022343"/>
            <a:ext cx="6118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djnavarro.net</a:t>
            </a:r>
            <a:r>
              <a:rPr lang="en-US" dirty="0"/>
              <a:t>/post/2018-05-17-cat-gif-iris-magic/</a:t>
            </a:r>
          </a:p>
        </p:txBody>
      </p:sp>
    </p:spTree>
    <p:extLst>
      <p:ext uri="{BB962C8B-B14F-4D97-AF65-F5344CB8AC3E}">
        <p14:creationId xmlns:p14="http://schemas.microsoft.com/office/powerpoint/2010/main" val="675790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5C621-97AE-FD49-9AFC-6242CBA9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play </a:t>
            </a:r>
            <a:r>
              <a:rPr lang="en-US" dirty="0" err="1"/>
              <a:t>pacman</a:t>
            </a:r>
            <a:r>
              <a:rPr lang="en-US" dirty="0"/>
              <a:t> if you want…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B259C1-5BE4-7647-A399-F50829C6C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995" y="1874245"/>
            <a:ext cx="6341719" cy="42446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E32ABE-87C0-6A4D-AB7A-0E87CBB5D101}"/>
              </a:ext>
            </a:extLst>
          </p:cNvPr>
          <p:cNvSpPr/>
          <p:nvPr/>
        </p:nvSpPr>
        <p:spPr>
          <a:xfrm>
            <a:off x="2456645" y="1171295"/>
            <a:ext cx="4230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djnavarro.net</a:t>
            </a:r>
            <a:r>
              <a:rPr lang="en-US" dirty="0"/>
              <a:t>/post/2018-06-18-rcade/</a:t>
            </a:r>
          </a:p>
        </p:txBody>
      </p:sp>
    </p:spTree>
    <p:extLst>
      <p:ext uri="{BB962C8B-B14F-4D97-AF65-F5344CB8AC3E}">
        <p14:creationId xmlns:p14="http://schemas.microsoft.com/office/powerpoint/2010/main" val="1273101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2B6C0-5B7F-0345-8186-C12B4F7EA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 there!!!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5A5EC-E412-1940-934E-DD990C95A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66170"/>
            <a:ext cx="7886700" cy="4410793"/>
          </a:xfrm>
        </p:spPr>
        <p:txBody>
          <a:bodyPr/>
          <a:lstStyle/>
          <a:p>
            <a:r>
              <a:rPr lang="en-AU" dirty="0"/>
              <a:t>Your name &amp; area of your internship</a:t>
            </a:r>
          </a:p>
          <a:p>
            <a:r>
              <a:rPr lang="en-AU" dirty="0"/>
              <a:t>Any previous experience in programming?</a:t>
            </a:r>
          </a:p>
          <a:p>
            <a:r>
              <a:rPr lang="en-AU" dirty="0"/>
              <a:t>Goals?</a:t>
            </a:r>
          </a:p>
          <a:p>
            <a:pPr lvl="1"/>
            <a:r>
              <a:rPr lang="en-AU" dirty="0"/>
              <a:t>What skills would you like to acquire?</a:t>
            </a:r>
          </a:p>
          <a:p>
            <a:pPr lvl="1"/>
            <a:r>
              <a:rPr lang="en-AU" dirty="0"/>
              <a:t>What do you think you might need in your work?</a:t>
            </a:r>
          </a:p>
          <a:p>
            <a:r>
              <a:rPr lang="en-AU" dirty="0"/>
              <a:t> Anything you would like to share!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07FBD2-10CE-B647-ACD5-59D2B9F1A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762" y="200967"/>
            <a:ext cx="2032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8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2B00F-A70F-4C4F-A149-8534BD4AA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blog with R if you want!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F25552-F681-0241-957A-2D0BDF837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34" y="1722971"/>
            <a:ext cx="7134330" cy="44589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0F7CCF-4B0C-A342-A920-A0DB076DB860}"/>
              </a:ext>
            </a:extLst>
          </p:cNvPr>
          <p:cNvSpPr/>
          <p:nvPr/>
        </p:nvSpPr>
        <p:spPr>
          <a:xfrm>
            <a:off x="2098108" y="1095658"/>
            <a:ext cx="55177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djnavarro.net</a:t>
            </a:r>
            <a:r>
              <a:rPr lang="en-US" dirty="0"/>
              <a:t>/post/2018-04-27-starting-blogdown/</a:t>
            </a:r>
          </a:p>
        </p:txBody>
      </p:sp>
    </p:spTree>
    <p:extLst>
      <p:ext uri="{BB962C8B-B14F-4D97-AF65-F5344CB8AC3E}">
        <p14:creationId xmlns:p14="http://schemas.microsoft.com/office/powerpoint/2010/main" val="1288586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A8409-72E3-D84C-A25C-2F268E2B9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draw interactive maps!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3678A8-FF9B-ED48-BB5A-8A74BF5F92E5}"/>
              </a:ext>
            </a:extLst>
          </p:cNvPr>
          <p:cNvSpPr/>
          <p:nvPr/>
        </p:nvSpPr>
        <p:spPr>
          <a:xfrm>
            <a:off x="2434523" y="1207009"/>
            <a:ext cx="427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djnavarro.net</a:t>
            </a:r>
            <a:r>
              <a:rPr lang="en-US" dirty="0"/>
              <a:t>/post/2018-05-01-leaflet/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00C938-7CE0-AB42-B8AB-1E2C1D80B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811" y="1576341"/>
            <a:ext cx="6709476" cy="453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63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4C5CD-F812-9A42-8A8A-060D5141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tweet from 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D95AD3-C52E-E14D-9F45-7008D5145FB8}"/>
              </a:ext>
            </a:extLst>
          </p:cNvPr>
          <p:cNvSpPr/>
          <p:nvPr/>
        </p:nvSpPr>
        <p:spPr>
          <a:xfrm>
            <a:off x="2409610" y="1207009"/>
            <a:ext cx="4500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  <a:r>
              <a:rPr lang="en-US" dirty="0" err="1"/>
              <a:t>richarddmorey</a:t>
            </a:r>
            <a:r>
              <a:rPr lang="en-US" dirty="0"/>
              <a:t>/</a:t>
            </a:r>
            <a:r>
              <a:rPr lang="en-US" dirty="0" err="1"/>
              <a:t>tweetRcode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516A6A-3EBF-D240-9860-4BE25DE9E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597" y="1741030"/>
            <a:ext cx="7020404" cy="398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89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53A0A-3747-E444-801B-BA91EF75E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228" y="2394343"/>
            <a:ext cx="7886700" cy="841882"/>
          </a:xfrm>
        </p:spPr>
        <p:txBody>
          <a:bodyPr/>
          <a:lstStyle/>
          <a:p>
            <a:r>
              <a:rPr lang="en-US" dirty="0"/>
              <a:t>Discussion: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DF4A5D7-FCAE-4540-B27B-3FE0FA91C37E}"/>
              </a:ext>
            </a:extLst>
          </p:cNvPr>
          <p:cNvSpPr txBox="1">
            <a:spLocks/>
          </p:cNvSpPr>
          <p:nvPr/>
        </p:nvSpPr>
        <p:spPr>
          <a:xfrm>
            <a:off x="666228" y="3072836"/>
            <a:ext cx="7886700" cy="84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What do </a:t>
            </a:r>
            <a:r>
              <a:rPr lang="en-US" u="sng" dirty="0"/>
              <a:t>you</a:t>
            </a:r>
            <a:r>
              <a:rPr lang="en-US" dirty="0"/>
              <a:t> want to do???</a:t>
            </a:r>
          </a:p>
        </p:txBody>
      </p:sp>
    </p:spTree>
    <p:extLst>
      <p:ext uri="{BB962C8B-B14F-4D97-AF65-F5344CB8AC3E}">
        <p14:creationId xmlns:p14="http://schemas.microsoft.com/office/powerpoint/2010/main" val="2588136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681DF-4A76-6641-BC1F-5B669FF56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C18A7-99AC-8743-9463-527A641EF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/>
            <a:r>
              <a:rPr lang="en-AU" dirty="0"/>
              <a:t> A typical answer…</a:t>
            </a:r>
          </a:p>
          <a:p>
            <a:pPr lvl="1"/>
            <a:r>
              <a:rPr lang="en-AU" dirty="0"/>
              <a:t>Develop problem-solving and algorithmic thinking</a:t>
            </a:r>
          </a:p>
          <a:p>
            <a:pPr lvl="1"/>
            <a:r>
              <a:rPr lang="en-AU" dirty="0"/>
              <a:t>Automate repetitive tasks </a:t>
            </a:r>
          </a:p>
          <a:p>
            <a:pPr lvl="1"/>
            <a:r>
              <a:rPr lang="en-AU" dirty="0"/>
              <a:t>Run experiments </a:t>
            </a:r>
          </a:p>
          <a:p>
            <a:pPr lvl="1"/>
            <a:r>
              <a:rPr lang="en-AU" dirty="0"/>
              <a:t>Analyse data </a:t>
            </a:r>
          </a:p>
          <a:p>
            <a:pPr lvl="1"/>
            <a:r>
              <a:rPr lang="en-AU" dirty="0"/>
              <a:t>Facilitate sound, reproducible, shareable research practices </a:t>
            </a:r>
          </a:p>
          <a:p>
            <a:pPr lvl="1"/>
            <a:endParaRPr lang="en-AU" dirty="0"/>
          </a:p>
          <a:p>
            <a:r>
              <a:rPr lang="en-AU" dirty="0"/>
              <a:t>Class poll: </a:t>
            </a:r>
          </a:p>
          <a:p>
            <a:pPr lvl="1"/>
            <a:r>
              <a:rPr lang="en-AU" dirty="0"/>
              <a:t>What are some others?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4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A986C-746F-4940-A38E-EE5D4CF9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01C97-68B3-A446-A9D5-A6E21CF03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Flexibility &amp; novelty?</a:t>
            </a:r>
          </a:p>
          <a:p>
            <a:pPr lvl="1"/>
            <a:r>
              <a:rPr lang="en-AU" dirty="0"/>
              <a:t>Research often involves doing something that has </a:t>
            </a:r>
            <a:r>
              <a:rPr lang="en-AU" u="sng" dirty="0"/>
              <a:t>never</a:t>
            </a:r>
            <a:r>
              <a:rPr lang="en-AU" dirty="0"/>
              <a:t> been done before. </a:t>
            </a:r>
          </a:p>
          <a:p>
            <a:pPr lvl="1"/>
            <a:r>
              <a:rPr lang="en-AU" dirty="0"/>
              <a:t>You will have to invent the tool!</a:t>
            </a:r>
          </a:p>
          <a:p>
            <a:pPr lvl="1"/>
            <a:r>
              <a:rPr lang="en-AU" dirty="0"/>
              <a:t>These technical skills give you the power to use your computer in ways that go far beyond what can be offered by any general or specialist application</a:t>
            </a:r>
          </a:p>
          <a:p>
            <a:pPr lvl="1"/>
            <a:endParaRPr lang="en-AU" dirty="0"/>
          </a:p>
          <a:p>
            <a:r>
              <a:rPr lang="en-AU" dirty="0"/>
              <a:t>Reproducibility?</a:t>
            </a:r>
          </a:p>
          <a:p>
            <a:pPr lvl="1"/>
            <a:r>
              <a:rPr lang="en-AU" dirty="0"/>
              <a:t>Facilitates the creation of an accurate and comprehensive record of precisely what was involved in your research </a:t>
            </a:r>
          </a:p>
          <a:p>
            <a:pPr marL="0" indent="0">
              <a:buNone/>
            </a:pPr>
            <a:endParaRPr lang="en-A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700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4E658-944F-E84E-B709-3B5DE5E45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program?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2B442-392A-9645-8BBF-CF83697F0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Algorithmic thinking</a:t>
            </a:r>
          </a:p>
          <a:p>
            <a:pPr lvl="1"/>
            <a:r>
              <a:rPr lang="en-AU" dirty="0"/>
              <a:t>Successful application of technical skills requires an algorithmic approach and a problem-solving mindset. Programming, in particular, is </a:t>
            </a:r>
            <a:r>
              <a:rPr lang="en-AU" u="sng" dirty="0"/>
              <a:t>very</a:t>
            </a:r>
            <a:r>
              <a:rPr lang="en-AU" dirty="0"/>
              <a:t> unforgiving of mistakes or imprecision—hunting down the cause of coding errors (‘bugs’) is in itself an excellent way of honing problem-solving skills and strategies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839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DAF0E-154E-FA45-8034-45C25F5E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72" y="3196009"/>
            <a:ext cx="7886700" cy="841882"/>
          </a:xfrm>
        </p:spPr>
        <p:txBody>
          <a:bodyPr/>
          <a:lstStyle/>
          <a:p>
            <a:r>
              <a:rPr lang="en-US" dirty="0"/>
              <a:t>Disadvantages?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3C0D4E-3492-6C4A-ACAF-8FA39215BD90}"/>
              </a:ext>
            </a:extLst>
          </p:cNvPr>
          <p:cNvSpPr txBox="1">
            <a:spLocks/>
          </p:cNvSpPr>
          <p:nvPr/>
        </p:nvSpPr>
        <p:spPr>
          <a:xfrm>
            <a:off x="591072" y="1840560"/>
            <a:ext cx="7886700" cy="84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Discussion: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E3913D-31F7-EA4B-8C58-9A477BB7B913}"/>
              </a:ext>
            </a:extLst>
          </p:cNvPr>
          <p:cNvSpPr txBox="1"/>
          <p:nvPr/>
        </p:nvSpPr>
        <p:spPr>
          <a:xfrm>
            <a:off x="3895595" y="3905127"/>
            <a:ext cx="3373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(are they worth pushing through?)</a:t>
            </a:r>
          </a:p>
          <a:p>
            <a:r>
              <a:rPr lang="en-US" dirty="0"/>
              <a:t>(how can we make it easier?) </a:t>
            </a:r>
          </a:p>
        </p:txBody>
      </p:sp>
    </p:spTree>
    <p:extLst>
      <p:ext uri="{BB962C8B-B14F-4D97-AF65-F5344CB8AC3E}">
        <p14:creationId xmlns:p14="http://schemas.microsoft.com/office/powerpoint/2010/main" val="1081780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DAF0E-154E-FA45-8034-45C25F5E5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35D95-82DC-994D-BDDB-4EFDDA118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 better spent on other things? </a:t>
            </a:r>
          </a:p>
          <a:p>
            <a:pPr lvl="1"/>
            <a:r>
              <a:rPr lang="en-US" dirty="0"/>
              <a:t>Programming can facilitate the learning of other things—statistics and experiments become easier. </a:t>
            </a:r>
          </a:p>
          <a:p>
            <a:r>
              <a:rPr lang="en-US" dirty="0"/>
              <a:t>Not relevant for my particular area?</a:t>
            </a:r>
          </a:p>
          <a:p>
            <a:pPr lvl="1"/>
            <a:r>
              <a:rPr lang="en-US" dirty="0"/>
              <a:t>Every area could benefit in some way, even if just for data management and analysis</a:t>
            </a:r>
          </a:p>
          <a:p>
            <a:r>
              <a:rPr lang="en-US" dirty="0"/>
              <a:t>I can just hire someone to do it for me? </a:t>
            </a:r>
          </a:p>
          <a:p>
            <a:pPr lvl="1"/>
            <a:r>
              <a:rPr lang="en-US" dirty="0"/>
              <a:t>Very difficult to communicate requirements if don’t have programming understanding—plus, how would you know if it is done correctly? </a:t>
            </a:r>
          </a:p>
          <a:p>
            <a:pPr lvl="1"/>
            <a:r>
              <a:rPr lang="en-US" dirty="0"/>
              <a:t>Oh, and programmers are </a:t>
            </a:r>
            <a:r>
              <a:rPr lang="en-US" i="1" u="sng" dirty="0"/>
              <a:t>expensive</a:t>
            </a:r>
            <a:r>
              <a:rPr lang="en-US" dirty="0"/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22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7F109-3BB5-9D4E-B406-A0479A75C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a computer person?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A5C6E-8AC9-9240-BE24-5D28B6BE0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Well maybe.</a:t>
            </a:r>
          </a:p>
          <a:p>
            <a:endParaRPr lang="en-US" dirty="0"/>
          </a:p>
          <a:p>
            <a:pPr lvl="1"/>
            <a:r>
              <a:rPr lang="en-US" dirty="0"/>
              <a:t>But for a lot people it’s just that they haven’t really had a chance to learn the skill. It’s just a trick.</a:t>
            </a:r>
          </a:p>
          <a:p>
            <a:pPr lvl="1"/>
            <a:r>
              <a:rPr lang="en-AU" dirty="0"/>
              <a:t>Technical skills we will cover are uncorrelated with everyday notion of ‘computing’. </a:t>
            </a:r>
          </a:p>
          <a:p>
            <a:pPr lvl="1"/>
            <a:r>
              <a:rPr lang="en-AU" dirty="0"/>
              <a:t>No need to learn complicated interfaces or abstract ‘clicking sequences’ </a:t>
            </a:r>
          </a:p>
          <a:p>
            <a:pPr lvl="1"/>
            <a:r>
              <a:rPr lang="en-AU" dirty="0"/>
              <a:t>More like knitting than computer games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32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664CE-784F-4A46-B564-FC77533A0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A0BBC-55A2-D94D-822A-F641F88A4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partly about R …</a:t>
            </a:r>
          </a:p>
          <a:p>
            <a:pPr lvl="1"/>
            <a:r>
              <a:rPr lang="en-US" dirty="0"/>
              <a:t>Be able to read and write basic programs in R</a:t>
            </a:r>
          </a:p>
          <a:p>
            <a:pPr lvl="1"/>
            <a:r>
              <a:rPr lang="en-US" dirty="0"/>
              <a:t>Be aware of what you can do with R</a:t>
            </a:r>
          </a:p>
          <a:p>
            <a:endParaRPr lang="en-US" dirty="0"/>
          </a:p>
          <a:p>
            <a:r>
              <a:rPr lang="en-US" dirty="0"/>
              <a:t>But it’s also broader …</a:t>
            </a:r>
          </a:p>
          <a:p>
            <a:pPr lvl="1"/>
            <a:r>
              <a:rPr lang="en-US" dirty="0"/>
              <a:t>Be aware of technical options that are available to facilitate psychological research</a:t>
            </a:r>
          </a:p>
          <a:p>
            <a:pPr lvl="1"/>
            <a:r>
              <a:rPr lang="en-US" dirty="0"/>
              <a:t>Develop and apply technical skills to tasks relevant to research in psychology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987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E121D-E585-BD4A-ADF6-7590A2334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a team!!!!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A947A5-E9B7-A045-ABAD-F644FC532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218732"/>
            <a:ext cx="7831015" cy="467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45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280" y="667737"/>
            <a:ext cx="7414352" cy="800358"/>
          </a:xfrm>
        </p:spPr>
        <p:txBody>
          <a:bodyPr>
            <a:normAutofit/>
          </a:bodyPr>
          <a:lstStyle/>
          <a:p>
            <a:r>
              <a:rPr lang="en-AU" dirty="0">
                <a:effectLst/>
              </a:rPr>
              <a:t>Reminder: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8170" y="2265161"/>
            <a:ext cx="4772378" cy="514004"/>
          </a:xfrm>
        </p:spPr>
        <p:txBody>
          <a:bodyPr>
            <a:normAutofit/>
          </a:bodyPr>
          <a:lstStyle/>
          <a:p>
            <a:r>
              <a:rPr lang="en-US" sz="2800" dirty="0"/>
              <a:t>Danielle Navarro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80A1FD-7C88-2E43-AC41-5B4033F7B03B}"/>
              </a:ext>
            </a:extLst>
          </p:cNvPr>
          <p:cNvSpPr/>
          <p:nvPr/>
        </p:nvSpPr>
        <p:spPr>
          <a:xfrm>
            <a:off x="1563832" y="1377663"/>
            <a:ext cx="5961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https://compcogscisydney.org/psyr/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29278A-6EFE-A646-9F1B-3412591F8197}"/>
              </a:ext>
            </a:extLst>
          </p:cNvPr>
          <p:cNvSpPr/>
          <p:nvPr/>
        </p:nvSpPr>
        <p:spPr>
          <a:xfrm>
            <a:off x="3258197" y="2660483"/>
            <a:ext cx="241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d.navarro@unsw.edu.au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3DBF2C-880F-1E4F-A168-72442ADE6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033" y="3233908"/>
            <a:ext cx="2778535" cy="214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431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82BCB-F0BC-AD47-856A-A9606AF74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You</a:t>
            </a:r>
            <a:r>
              <a:rPr lang="en-US" dirty="0"/>
              <a:t> control this class!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A04D7-9F87-AF4C-B0CD-9CD53B86C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 The class is informal, relaxed &amp; collaborative </a:t>
            </a:r>
          </a:p>
          <a:p>
            <a:r>
              <a:rPr lang="en-AU" dirty="0"/>
              <a:t>Assessment is minimal:</a:t>
            </a:r>
          </a:p>
          <a:p>
            <a:pPr lvl="1"/>
            <a:r>
              <a:rPr lang="en-AU" dirty="0"/>
              <a:t>Write a learning log (next slide) each week</a:t>
            </a:r>
          </a:p>
          <a:p>
            <a:pPr lvl="1"/>
            <a:r>
              <a:rPr lang="en-AU" dirty="0"/>
              <a:t>The idea is for you to do something </a:t>
            </a:r>
            <a:r>
              <a:rPr lang="en-AU" u="sng" dirty="0"/>
              <a:t>you</a:t>
            </a:r>
            <a:r>
              <a:rPr lang="en-AU" dirty="0"/>
              <a:t> like</a:t>
            </a:r>
          </a:p>
          <a:p>
            <a:pPr lvl="1"/>
            <a:endParaRPr lang="en-AU" dirty="0"/>
          </a:p>
          <a:p>
            <a:r>
              <a:rPr lang="en-AU" dirty="0"/>
              <a:t>So what is the instructor even here for?</a:t>
            </a:r>
          </a:p>
          <a:p>
            <a:pPr lvl="1"/>
            <a:r>
              <a:rPr lang="en-AU" dirty="0"/>
              <a:t>The writer of notes … compcogscisydney.org/psyr</a:t>
            </a:r>
          </a:p>
          <a:p>
            <a:pPr lvl="1"/>
            <a:r>
              <a:rPr lang="en-AU" dirty="0"/>
              <a:t>Help with debugging … things breaks when you code.  They break </a:t>
            </a:r>
            <a:r>
              <a:rPr lang="en-AU" i="1" dirty="0"/>
              <a:t>a lot</a:t>
            </a:r>
            <a:r>
              <a:rPr lang="en-AU" dirty="0"/>
              <a:t>! I’m here to help 😁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231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5E8C7-C08E-BE4B-8DC5-CE642E9E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5914-6A01-AC4C-AB8C-C6B0AF333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/>
            <a:r>
              <a:rPr lang="en-AU" dirty="0"/>
              <a:t>After each class, create a post on Moodle!</a:t>
            </a:r>
          </a:p>
          <a:p>
            <a:pPr fontAlgn="auto"/>
            <a:r>
              <a:rPr lang="en-AU" dirty="0"/>
              <a:t>Something like this:</a:t>
            </a:r>
          </a:p>
          <a:p>
            <a:pPr lvl="1"/>
            <a:r>
              <a:rPr lang="en-AU" dirty="0"/>
              <a:t>My goal for today’s session was . . . </a:t>
            </a:r>
          </a:p>
          <a:p>
            <a:pPr lvl="1"/>
            <a:r>
              <a:rPr lang="en-AU" dirty="0"/>
              <a:t>I spent the session . . . </a:t>
            </a:r>
          </a:p>
          <a:p>
            <a:pPr lvl="1"/>
            <a:r>
              <a:rPr lang="en-AU" dirty="0"/>
              <a:t>The things that went well were . . . </a:t>
            </a:r>
          </a:p>
          <a:p>
            <a:pPr lvl="1"/>
            <a:r>
              <a:rPr lang="en-AU" dirty="0"/>
              <a:t>The things that were challenging were . . . </a:t>
            </a:r>
          </a:p>
          <a:p>
            <a:pPr lvl="1"/>
            <a:r>
              <a:rPr lang="en-AU" dirty="0"/>
              <a:t> Next time I want to ... </a:t>
            </a:r>
          </a:p>
          <a:p>
            <a:r>
              <a:rPr lang="en-AU" dirty="0"/>
              <a:t>I will read and comment on them.</a:t>
            </a:r>
          </a:p>
          <a:p>
            <a:r>
              <a:rPr lang="en-AU" dirty="0"/>
              <a:t>Classmates can also read and comment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1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8156-DB33-D144-90E1-F6ECB5703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timeline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2F6163E-F243-5749-9ED3-4DD62CDDF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34593"/>
              </p:ext>
            </p:extLst>
          </p:nvPr>
        </p:nvGraphicFramePr>
        <p:xfrm>
          <a:off x="628650" y="1899418"/>
          <a:ext cx="7641143" cy="2225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2327">
                  <a:extLst>
                    <a:ext uri="{9D8B030D-6E8A-4147-A177-3AD203B41FA5}">
                      <a16:colId xmlns:a16="http://schemas.microsoft.com/office/drawing/2014/main" val="2179392787"/>
                    </a:ext>
                  </a:extLst>
                </a:gridCol>
                <a:gridCol w="998136">
                  <a:extLst>
                    <a:ext uri="{9D8B030D-6E8A-4147-A177-3AD203B41FA5}">
                      <a16:colId xmlns:a16="http://schemas.microsoft.com/office/drawing/2014/main" val="2215363023"/>
                    </a:ext>
                  </a:extLst>
                </a:gridCol>
                <a:gridCol w="998136">
                  <a:extLst>
                    <a:ext uri="{9D8B030D-6E8A-4147-A177-3AD203B41FA5}">
                      <a16:colId xmlns:a16="http://schemas.microsoft.com/office/drawing/2014/main" val="1691432371"/>
                    </a:ext>
                  </a:extLst>
                </a:gridCol>
                <a:gridCol w="998136">
                  <a:extLst>
                    <a:ext uri="{9D8B030D-6E8A-4147-A177-3AD203B41FA5}">
                      <a16:colId xmlns:a16="http://schemas.microsoft.com/office/drawing/2014/main" val="4142977581"/>
                    </a:ext>
                  </a:extLst>
                </a:gridCol>
                <a:gridCol w="998136">
                  <a:extLst>
                    <a:ext uri="{9D8B030D-6E8A-4147-A177-3AD203B41FA5}">
                      <a16:colId xmlns:a16="http://schemas.microsoft.com/office/drawing/2014/main" val="626062329"/>
                    </a:ext>
                  </a:extLst>
                </a:gridCol>
                <a:gridCol w="998136">
                  <a:extLst>
                    <a:ext uri="{9D8B030D-6E8A-4147-A177-3AD203B41FA5}">
                      <a16:colId xmlns:a16="http://schemas.microsoft.com/office/drawing/2014/main" val="2911918075"/>
                    </a:ext>
                  </a:extLst>
                </a:gridCol>
                <a:gridCol w="998136">
                  <a:extLst>
                    <a:ext uri="{9D8B030D-6E8A-4147-A177-3AD203B41FA5}">
                      <a16:colId xmlns:a16="http://schemas.microsoft.com/office/drawing/2014/main" val="33371167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 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Week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214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Tutorial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945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Plan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6324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Discuss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078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Implement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941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814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608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F106C4-4E9C-A043-8B96-C54AD118F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451" y="812628"/>
            <a:ext cx="4358138" cy="508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41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66CE8AF-56D3-9F4E-A99A-9A46D1D8E1BE}"/>
              </a:ext>
            </a:extLst>
          </p:cNvPr>
          <p:cNvCxnSpPr/>
          <p:nvPr/>
        </p:nvCxnSpPr>
        <p:spPr>
          <a:xfrm>
            <a:off x="2624798" y="1432314"/>
            <a:ext cx="0" cy="304465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95952AC-B819-5145-BA00-BB7DFC332DA3}"/>
              </a:ext>
            </a:extLst>
          </p:cNvPr>
          <p:cNvCxnSpPr>
            <a:cxnSpLocks/>
          </p:cNvCxnSpPr>
          <p:nvPr/>
        </p:nvCxnSpPr>
        <p:spPr>
          <a:xfrm flipH="1">
            <a:off x="2624799" y="4476965"/>
            <a:ext cx="345663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50AFBF4-95A2-724B-9901-9B3EFE00C32C}"/>
              </a:ext>
            </a:extLst>
          </p:cNvPr>
          <p:cNvSpPr txBox="1"/>
          <p:nvPr/>
        </p:nvSpPr>
        <p:spPr>
          <a:xfrm>
            <a:off x="5278299" y="4555890"/>
            <a:ext cx="883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effort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BFBB-0C97-884B-AA47-FB2339FC00EC}"/>
              </a:ext>
            </a:extLst>
          </p:cNvPr>
          <p:cNvSpPr txBox="1"/>
          <p:nvPr/>
        </p:nvSpPr>
        <p:spPr>
          <a:xfrm>
            <a:off x="1413190" y="1350801"/>
            <a:ext cx="1070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reward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6E1D4290-51F7-0343-8C1D-76BC4545F071}"/>
              </a:ext>
            </a:extLst>
          </p:cNvPr>
          <p:cNvSpPr/>
          <p:nvPr/>
        </p:nvSpPr>
        <p:spPr>
          <a:xfrm flipH="1">
            <a:off x="2624797" y="3472130"/>
            <a:ext cx="2816888" cy="1776101"/>
          </a:xfrm>
          <a:prstGeom prst="arc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128C31-9627-8641-A1F4-63CC100A9648}"/>
              </a:ext>
            </a:extLst>
          </p:cNvPr>
          <p:cNvCxnSpPr>
            <a:cxnSpLocks/>
          </p:cNvCxnSpPr>
          <p:nvPr/>
        </p:nvCxnSpPr>
        <p:spPr>
          <a:xfrm flipH="1">
            <a:off x="4033243" y="3472130"/>
            <a:ext cx="2048188" cy="0"/>
          </a:xfrm>
          <a:prstGeom prst="line">
            <a:avLst/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c 11">
            <a:extLst>
              <a:ext uri="{FF2B5EF4-FFF2-40B4-BE49-F238E27FC236}">
                <a16:creationId xmlns:a16="http://schemas.microsoft.com/office/drawing/2014/main" id="{57E61F15-A323-6A4E-AE59-B416B8B62297}"/>
              </a:ext>
            </a:extLst>
          </p:cNvPr>
          <p:cNvSpPr/>
          <p:nvPr/>
        </p:nvSpPr>
        <p:spPr>
          <a:xfrm flipH="1">
            <a:off x="1948209" y="3472130"/>
            <a:ext cx="2716404" cy="1004836"/>
          </a:xfrm>
          <a:prstGeom prst="arc">
            <a:avLst>
              <a:gd name="adj1" fmla="val 5853676"/>
              <a:gd name="adj2" fmla="val 1055339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E91317-E5E9-2540-89C7-7EC0BCB81F98}"/>
              </a:ext>
            </a:extLst>
          </p:cNvPr>
          <p:cNvCxnSpPr>
            <a:cxnSpLocks/>
          </p:cNvCxnSpPr>
          <p:nvPr/>
        </p:nvCxnSpPr>
        <p:spPr>
          <a:xfrm flipH="1">
            <a:off x="4641296" y="2423711"/>
            <a:ext cx="843066" cy="1653963"/>
          </a:xfrm>
          <a:prstGeom prst="line">
            <a:avLst/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A5D3E2F-7863-5B43-BDEF-E64C83472440}"/>
              </a:ext>
            </a:extLst>
          </p:cNvPr>
          <p:cNvSpPr txBox="1"/>
          <p:nvPr/>
        </p:nvSpPr>
        <p:spPr>
          <a:xfrm>
            <a:off x="6161811" y="3265430"/>
            <a:ext cx="2049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SPSS, Excel, etc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B6352E-E4ED-904F-908E-C2F702FA2918}"/>
              </a:ext>
            </a:extLst>
          </p:cNvPr>
          <p:cNvSpPr txBox="1"/>
          <p:nvPr/>
        </p:nvSpPr>
        <p:spPr>
          <a:xfrm>
            <a:off x="5312485" y="1926706"/>
            <a:ext cx="1870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R, Python, etc</a:t>
            </a:r>
          </a:p>
        </p:txBody>
      </p:sp>
    </p:spTree>
    <p:extLst>
      <p:ext uri="{BB962C8B-B14F-4D97-AF65-F5344CB8AC3E}">
        <p14:creationId xmlns:p14="http://schemas.microsoft.com/office/powerpoint/2010/main" val="221207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66CE8AF-56D3-9F4E-A99A-9A46D1D8E1BE}"/>
              </a:ext>
            </a:extLst>
          </p:cNvPr>
          <p:cNvCxnSpPr/>
          <p:nvPr/>
        </p:nvCxnSpPr>
        <p:spPr>
          <a:xfrm>
            <a:off x="2624798" y="1432314"/>
            <a:ext cx="0" cy="304465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95952AC-B819-5145-BA00-BB7DFC332DA3}"/>
              </a:ext>
            </a:extLst>
          </p:cNvPr>
          <p:cNvCxnSpPr>
            <a:cxnSpLocks/>
          </p:cNvCxnSpPr>
          <p:nvPr/>
        </p:nvCxnSpPr>
        <p:spPr>
          <a:xfrm flipH="1">
            <a:off x="2624799" y="4476965"/>
            <a:ext cx="345663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c 8">
            <a:extLst>
              <a:ext uri="{FF2B5EF4-FFF2-40B4-BE49-F238E27FC236}">
                <a16:creationId xmlns:a16="http://schemas.microsoft.com/office/drawing/2014/main" id="{6E1D4290-51F7-0343-8C1D-76BC4545F071}"/>
              </a:ext>
            </a:extLst>
          </p:cNvPr>
          <p:cNvSpPr/>
          <p:nvPr/>
        </p:nvSpPr>
        <p:spPr>
          <a:xfrm flipH="1">
            <a:off x="2624797" y="3472130"/>
            <a:ext cx="2816888" cy="1776101"/>
          </a:xfrm>
          <a:prstGeom prst="arc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128C31-9627-8641-A1F4-63CC100A9648}"/>
              </a:ext>
            </a:extLst>
          </p:cNvPr>
          <p:cNvCxnSpPr>
            <a:cxnSpLocks/>
          </p:cNvCxnSpPr>
          <p:nvPr/>
        </p:nvCxnSpPr>
        <p:spPr>
          <a:xfrm flipH="1">
            <a:off x="4033243" y="3472130"/>
            <a:ext cx="2048188" cy="0"/>
          </a:xfrm>
          <a:prstGeom prst="line">
            <a:avLst/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c 11">
            <a:extLst>
              <a:ext uri="{FF2B5EF4-FFF2-40B4-BE49-F238E27FC236}">
                <a16:creationId xmlns:a16="http://schemas.microsoft.com/office/drawing/2014/main" id="{57E61F15-A323-6A4E-AE59-B416B8B62297}"/>
              </a:ext>
            </a:extLst>
          </p:cNvPr>
          <p:cNvSpPr/>
          <p:nvPr/>
        </p:nvSpPr>
        <p:spPr>
          <a:xfrm flipH="1">
            <a:off x="1948209" y="3472130"/>
            <a:ext cx="2716404" cy="1004836"/>
          </a:xfrm>
          <a:prstGeom prst="arc">
            <a:avLst>
              <a:gd name="adj1" fmla="val 5853676"/>
              <a:gd name="adj2" fmla="val 1055339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E91317-E5E9-2540-89C7-7EC0BCB81F98}"/>
              </a:ext>
            </a:extLst>
          </p:cNvPr>
          <p:cNvCxnSpPr>
            <a:cxnSpLocks/>
          </p:cNvCxnSpPr>
          <p:nvPr/>
        </p:nvCxnSpPr>
        <p:spPr>
          <a:xfrm flipH="1">
            <a:off x="4641296" y="2423711"/>
            <a:ext cx="843066" cy="1653963"/>
          </a:xfrm>
          <a:prstGeom prst="line">
            <a:avLst/>
          </a:prstGeom>
          <a:ln w="25400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0B6352E-E4ED-904F-908E-C2F702FA2918}"/>
              </a:ext>
            </a:extLst>
          </p:cNvPr>
          <p:cNvSpPr txBox="1"/>
          <p:nvPr/>
        </p:nvSpPr>
        <p:spPr>
          <a:xfrm>
            <a:off x="6744678" y="1527221"/>
            <a:ext cx="2399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Goal 1: convince you that the payoff is real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9C8744-5465-5548-886F-5B4BA01891BB}"/>
              </a:ext>
            </a:extLst>
          </p:cNvPr>
          <p:cNvSpPr txBox="1"/>
          <p:nvPr/>
        </p:nvSpPr>
        <p:spPr>
          <a:xfrm>
            <a:off x="2573624" y="5568904"/>
            <a:ext cx="455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Goal 2: help you get closer to the point where it becomes rewarding</a:t>
            </a:r>
          </a:p>
        </p:txBody>
      </p:sp>
      <p:sp>
        <p:nvSpPr>
          <p:cNvPr id="2" name="Left Arrow 1">
            <a:extLst>
              <a:ext uri="{FF2B5EF4-FFF2-40B4-BE49-F238E27FC236}">
                <a16:creationId xmlns:a16="http://schemas.microsoft.com/office/drawing/2014/main" id="{E1A7B368-B458-E540-B12A-0708243E509C}"/>
              </a:ext>
            </a:extLst>
          </p:cNvPr>
          <p:cNvSpPr/>
          <p:nvPr/>
        </p:nvSpPr>
        <p:spPr>
          <a:xfrm>
            <a:off x="5739909" y="1432314"/>
            <a:ext cx="1004770" cy="14641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63F1CE78-375E-5541-8210-212AE65F37A2}"/>
              </a:ext>
            </a:extLst>
          </p:cNvPr>
          <p:cNvSpPr/>
          <p:nvPr/>
        </p:nvSpPr>
        <p:spPr>
          <a:xfrm rot="5400000">
            <a:off x="4128863" y="4290866"/>
            <a:ext cx="1004770" cy="14641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774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6097</TotalTime>
  <Words>803</Words>
  <Application>Microsoft Macintosh PowerPoint</Application>
  <PresentationFormat>On-screen Show (4:3)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Gill Sans MT</vt:lpstr>
      <vt:lpstr>Office Theme</vt:lpstr>
      <vt:lpstr>Programming in R</vt:lpstr>
      <vt:lpstr>Hi there!!!</vt:lpstr>
      <vt:lpstr>Course objectives</vt:lpstr>
      <vt:lpstr>You control this class!</vt:lpstr>
      <vt:lpstr>Learning logs</vt:lpstr>
      <vt:lpstr>Course timeline</vt:lpstr>
      <vt:lpstr>PowerPoint Presentation</vt:lpstr>
      <vt:lpstr>PowerPoint Presentation</vt:lpstr>
      <vt:lpstr>PowerPoint Presentation</vt:lpstr>
      <vt:lpstr>Statistical computing</vt:lpstr>
      <vt:lpstr>So yes, data analysis in R…</vt:lpstr>
      <vt:lpstr>… very pretty data analysis!</vt:lpstr>
      <vt:lpstr>Useful for designing studies</vt:lpstr>
      <vt:lpstr>Useful for data collection</vt:lpstr>
      <vt:lpstr>Useful for reproducible methods</vt:lpstr>
      <vt:lpstr>… lots of serious stuff</vt:lpstr>
      <vt:lpstr>PowerPoint Presentation</vt:lpstr>
      <vt:lpstr>It can be fun!</vt:lpstr>
      <vt:lpstr>You can play pacman if you want…</vt:lpstr>
      <vt:lpstr>You can blog with R if you want!</vt:lpstr>
      <vt:lpstr>You can draw interactive maps!</vt:lpstr>
      <vt:lpstr>You can tweet from R</vt:lpstr>
      <vt:lpstr>Discussion:</vt:lpstr>
      <vt:lpstr>Why program?</vt:lpstr>
      <vt:lpstr>Why program?</vt:lpstr>
      <vt:lpstr>Why program?</vt:lpstr>
      <vt:lpstr>Disadvantages?</vt:lpstr>
      <vt:lpstr>Disadvantages?</vt:lpstr>
      <vt:lpstr>Not a computer person?</vt:lpstr>
      <vt:lpstr>Be a team!!!!</vt:lpstr>
      <vt:lpstr>Reminder:</vt:lpstr>
    </vt:vector>
  </TitlesOfParts>
  <Company/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L2: Attention</dc:title>
  <dc:creator>Dan Navarro</dc:creator>
  <cp:lastModifiedBy>Danielle Navarro</cp:lastModifiedBy>
  <cp:revision>265</cp:revision>
  <cp:lastPrinted>2017-09-18T14:08:37Z</cp:lastPrinted>
  <dcterms:created xsi:type="dcterms:W3CDTF">2016-06-27T23:42:31Z</dcterms:created>
  <dcterms:modified xsi:type="dcterms:W3CDTF">2018-07-24T02:22:08Z</dcterms:modified>
</cp:coreProperties>
</file>